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0" r:id="rId6"/>
    <p:sldId id="263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F2979-284A-431F-971E-1946EE056489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5BB06-7860-4BBF-9B1C-60C47DDA53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>
              <a:ea typeface="msgothic" charset="0"/>
              <a:cs typeface="msgothic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>
            <p:ph type="body"/>
          </p:nvPr>
        </p:nvSpPr>
        <p:spPr>
          <a:xfrm>
            <a:off x="1046350" y="4352637"/>
            <a:ext cx="4770904" cy="3478068"/>
          </a:xfrm>
          <a:noFill/>
          <a:ln/>
        </p:spPr>
        <p:txBody>
          <a:bodyPr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 Moderate hypertensive retinopathy. Photograph shows </a:t>
            </a:r>
            <a:r>
              <a:rPr lang="en-GB" dirty="0" err="1" smtClean="0">
                <a:latin typeface="Arial" charset="0"/>
                <a:ea typeface="msgothic" charset="0"/>
                <a:cs typeface="msgothic" charset="0"/>
              </a:rPr>
              <a:t>cottonwool</a:t>
            </a: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 spots and retinal haemorrhages.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85DF4-DF6B-4501-8539-B4C024F1915F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3F8E0-A67E-4015-B082-3E20E1389D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Approach to Hypertension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Esther Tsang</a:t>
            </a:r>
          </a:p>
          <a:p>
            <a:r>
              <a:rPr lang="en-US" dirty="0" smtClean="0"/>
              <a:t>April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16428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IV antihypertensive to give?</a:t>
            </a:r>
          </a:p>
          <a:p>
            <a:pPr lvl="1"/>
            <a:r>
              <a:rPr lang="en-US" dirty="0" smtClean="0"/>
              <a:t>IV </a:t>
            </a:r>
            <a:r>
              <a:rPr lang="en-US" dirty="0" err="1" smtClean="0"/>
              <a:t>Labetolol</a:t>
            </a:r>
            <a:endParaRPr lang="en-US" dirty="0" smtClean="0"/>
          </a:p>
          <a:p>
            <a:pPr lvl="1"/>
            <a:r>
              <a:rPr lang="en-US" dirty="0" smtClean="0"/>
              <a:t>IV </a:t>
            </a:r>
            <a:r>
              <a:rPr lang="en-US" dirty="0" err="1" smtClean="0"/>
              <a:t>Isoket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What other treatment to give?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Then, staff nurse helpfully traces the blood results for you :</a:t>
            </a:r>
          </a:p>
          <a:p>
            <a:pPr lvl="1"/>
            <a:r>
              <a:rPr lang="en-US" dirty="0" smtClean="0"/>
              <a:t>Na 135</a:t>
            </a:r>
          </a:p>
          <a:p>
            <a:pPr lvl="1"/>
            <a:r>
              <a:rPr lang="en-US" dirty="0" smtClean="0"/>
              <a:t>K 5.4</a:t>
            </a:r>
          </a:p>
          <a:p>
            <a:pPr lvl="1"/>
            <a:r>
              <a:rPr lang="en-US" dirty="0" smtClean="0"/>
              <a:t>Urea 23</a:t>
            </a:r>
          </a:p>
          <a:p>
            <a:pPr lvl="1"/>
            <a:r>
              <a:rPr lang="en-US" dirty="0" err="1" smtClean="0"/>
              <a:t>Creat</a:t>
            </a:r>
            <a:r>
              <a:rPr lang="en-US" dirty="0" smtClean="0"/>
              <a:t> 351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…. </a:t>
            </a:r>
            <a:r>
              <a:rPr lang="en-US" dirty="0" err="1" smtClean="0"/>
              <a:t>Whats</a:t>
            </a:r>
            <a:r>
              <a:rPr lang="en-US" dirty="0" smtClean="0"/>
              <a:t> this?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can figure out what to do, he starts having a seizure…..</a:t>
            </a:r>
          </a:p>
          <a:p>
            <a:endParaRPr lang="en-US" dirty="0" smtClean="0"/>
          </a:p>
          <a:p>
            <a:r>
              <a:rPr lang="en-US" dirty="0" smtClean="0"/>
              <a:t>Now what?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what are the features of HYPERTENSIVE EMERGENCIES?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see a 75 year old </a:t>
            </a:r>
            <a:r>
              <a:rPr lang="en-US" dirty="0" err="1" smtClean="0"/>
              <a:t>chinese</a:t>
            </a:r>
            <a:r>
              <a:rPr lang="en-US" dirty="0" smtClean="0"/>
              <a:t> man who has the following problems :</a:t>
            </a:r>
          </a:p>
          <a:p>
            <a:pPr lvl="1"/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Diabetes mellitus</a:t>
            </a:r>
          </a:p>
          <a:p>
            <a:r>
              <a:rPr lang="en-US" dirty="0" smtClean="0"/>
              <a:t>His BP is 140/90</a:t>
            </a:r>
          </a:p>
          <a:p>
            <a:r>
              <a:rPr lang="en-US" dirty="0" smtClean="0"/>
              <a:t>His Na 121/K 3.0/ urea 4.0/ </a:t>
            </a:r>
            <a:r>
              <a:rPr lang="en-US" dirty="0" err="1" smtClean="0"/>
              <a:t>creat</a:t>
            </a:r>
            <a:r>
              <a:rPr lang="en-US" dirty="0" smtClean="0"/>
              <a:t> 98</a:t>
            </a:r>
          </a:p>
          <a:p>
            <a:r>
              <a:rPr lang="en-US" dirty="0" smtClean="0"/>
              <a:t>His LDL 4.0 </a:t>
            </a:r>
            <a:r>
              <a:rPr lang="en-US" dirty="0" err="1" smtClean="0"/>
              <a:t>mmol</a:t>
            </a:r>
            <a:r>
              <a:rPr lang="en-US" dirty="0" smtClean="0"/>
              <a:t>/L, TG 3.0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He is on </a:t>
            </a:r>
            <a:r>
              <a:rPr lang="en-US" dirty="0" err="1" smtClean="0"/>
              <a:t>Nifedipine</a:t>
            </a:r>
            <a:r>
              <a:rPr lang="en-US" dirty="0" smtClean="0"/>
              <a:t> 10mg TDS and Hydrochlorothiazide 50mg 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:</a:t>
            </a:r>
          </a:p>
          <a:p>
            <a:pPr lvl="1"/>
            <a:r>
              <a:rPr lang="en-US" dirty="0" smtClean="0"/>
              <a:t>Continue same</a:t>
            </a:r>
          </a:p>
          <a:p>
            <a:pPr lvl="1"/>
            <a:r>
              <a:rPr lang="en-US" dirty="0" smtClean="0"/>
              <a:t>Off HCTZ as BP well controlled</a:t>
            </a:r>
          </a:p>
          <a:p>
            <a:pPr lvl="1"/>
            <a:r>
              <a:rPr lang="en-US" dirty="0" smtClean="0"/>
              <a:t>Add something as BP not well controlled.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Another patient walks in with the following problems :</a:t>
            </a:r>
          </a:p>
          <a:p>
            <a:pPr lvl="1"/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Diabetes mellitus</a:t>
            </a:r>
          </a:p>
          <a:p>
            <a:pPr lvl="1"/>
            <a:r>
              <a:rPr lang="en-US" dirty="0" smtClean="0"/>
              <a:t>IHD</a:t>
            </a:r>
          </a:p>
          <a:p>
            <a:pPr lvl="1"/>
            <a:r>
              <a:rPr lang="en-US" dirty="0" smtClean="0"/>
              <a:t>Old stroke, Peripheral vascular disease, COAD</a:t>
            </a:r>
          </a:p>
          <a:p>
            <a:r>
              <a:rPr lang="en-US" dirty="0" smtClean="0"/>
              <a:t>His blood pressure is 190/110 mm Hg.</a:t>
            </a:r>
          </a:p>
          <a:p>
            <a:r>
              <a:rPr lang="en-US" dirty="0" smtClean="0"/>
              <a:t>He is renal profile is normal. He is on the following medications for hypertension :</a:t>
            </a:r>
          </a:p>
          <a:p>
            <a:pPr lvl="1"/>
            <a:r>
              <a:rPr lang="en-US" dirty="0" err="1" smtClean="0"/>
              <a:t>Perindopril</a:t>
            </a:r>
            <a:r>
              <a:rPr lang="en-US" dirty="0" smtClean="0"/>
              <a:t> 2mg OD</a:t>
            </a:r>
          </a:p>
          <a:p>
            <a:pPr lvl="1"/>
            <a:r>
              <a:rPr lang="en-US" dirty="0" err="1" smtClean="0"/>
              <a:t>Metoprolol</a:t>
            </a:r>
            <a:r>
              <a:rPr lang="en-US" dirty="0" smtClean="0"/>
              <a:t> 50mg OD</a:t>
            </a:r>
          </a:p>
          <a:p>
            <a:pPr lvl="1"/>
            <a:r>
              <a:rPr lang="en-US" dirty="0" err="1" smtClean="0"/>
              <a:t>Hydrochlorothizide</a:t>
            </a:r>
            <a:r>
              <a:rPr lang="en-US" dirty="0" smtClean="0"/>
              <a:t> 12.5mg 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admit ward?</a:t>
            </a:r>
          </a:p>
          <a:p>
            <a:endParaRPr lang="en-US" dirty="0" smtClean="0"/>
          </a:p>
          <a:p>
            <a:r>
              <a:rPr lang="en-US" dirty="0" smtClean="0"/>
              <a:t>If you don’t, what are you going to do with his blood pressure ?</a:t>
            </a:r>
          </a:p>
          <a:p>
            <a:pPr lvl="1"/>
            <a:r>
              <a:rPr lang="en-US" dirty="0" smtClean="0"/>
              <a:t>Give sublingual </a:t>
            </a:r>
            <a:r>
              <a:rPr lang="en-US" dirty="0" err="1" smtClean="0"/>
              <a:t>nifedipine</a:t>
            </a:r>
            <a:r>
              <a:rPr lang="en-US" dirty="0" smtClean="0"/>
              <a:t> 10mg stat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prazocin</a:t>
            </a:r>
            <a:r>
              <a:rPr lang="en-US" dirty="0" smtClean="0"/>
              <a:t> 1mg TDS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 err="1" smtClean="0"/>
              <a:t>Metoprolol</a:t>
            </a:r>
            <a:r>
              <a:rPr lang="en-US" dirty="0" smtClean="0"/>
              <a:t> to 100mg BD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 err="1" smtClean="0"/>
              <a:t>Perindopril</a:t>
            </a:r>
            <a:r>
              <a:rPr lang="en-US" dirty="0" smtClean="0"/>
              <a:t> to 4mg OD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50 year old lady with diabetes mellitus and nephropathy with hypertension is seeing you in clinic.</a:t>
            </a:r>
          </a:p>
          <a:p>
            <a:r>
              <a:rPr lang="en-US" dirty="0" smtClean="0"/>
              <a:t>Her BP is 149/90.</a:t>
            </a:r>
          </a:p>
          <a:p>
            <a:r>
              <a:rPr lang="en-US" dirty="0" smtClean="0"/>
              <a:t>She complains of a very irritating dry cough.</a:t>
            </a:r>
          </a:p>
          <a:p>
            <a:r>
              <a:rPr lang="en-US" dirty="0" smtClean="0"/>
              <a:t>Her medications are as follows :</a:t>
            </a:r>
          </a:p>
          <a:p>
            <a:pPr lvl="1"/>
            <a:r>
              <a:rPr lang="en-US" dirty="0" err="1" smtClean="0"/>
              <a:t>Enalapril</a:t>
            </a:r>
            <a:r>
              <a:rPr lang="en-US" dirty="0" smtClean="0"/>
              <a:t> 10mg OD</a:t>
            </a:r>
          </a:p>
          <a:p>
            <a:pPr lvl="1"/>
            <a:r>
              <a:rPr lang="en-US" dirty="0" err="1" smtClean="0"/>
              <a:t>Amlodipine</a:t>
            </a:r>
            <a:r>
              <a:rPr lang="en-US" dirty="0" smtClean="0"/>
              <a:t> 5mg OD</a:t>
            </a:r>
          </a:p>
          <a:p>
            <a:pPr lvl="1"/>
            <a:r>
              <a:rPr lang="en-US" dirty="0" err="1" smtClean="0"/>
              <a:t>Metoprolol</a:t>
            </a:r>
            <a:r>
              <a:rPr lang="en-US" dirty="0" smtClean="0"/>
              <a:t> 100mg BD</a:t>
            </a:r>
          </a:p>
          <a:p>
            <a:r>
              <a:rPr lang="en-US" dirty="0" smtClean="0"/>
              <a:t>What do you do?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4.59 p.m. and you are just waiting to get home. The attendant from A&amp;E happily wheels in a patient admitted from casualty. His diagnosis was uncontrolled hypertension (as always).</a:t>
            </a:r>
          </a:p>
          <a:p>
            <a:r>
              <a:rPr lang="en-US" dirty="0" smtClean="0"/>
              <a:t>The patient is 60 years old and complains of a very severe headache. His blood pressure was 220/110 mm Hg.</a:t>
            </a:r>
          </a:p>
          <a:p>
            <a:r>
              <a:rPr lang="en-US" dirty="0" smtClean="0"/>
              <a:t>Do you :</a:t>
            </a:r>
          </a:p>
          <a:p>
            <a:pPr lvl="1"/>
            <a:r>
              <a:rPr lang="en-US" dirty="0" smtClean="0"/>
              <a:t>A   :  Start an IV antihypertensive</a:t>
            </a:r>
          </a:p>
          <a:p>
            <a:pPr lvl="1"/>
            <a:r>
              <a:rPr lang="en-US" dirty="0" smtClean="0"/>
              <a:t>B   :  Start an oral antihypertensive</a:t>
            </a:r>
          </a:p>
          <a:p>
            <a:pPr lvl="1"/>
            <a:r>
              <a:rPr lang="en-US" dirty="0" smtClean="0"/>
              <a:t>C   :  Start an IV and oral antihypertensive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you start an IV antihypertensive?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can you start just oral </a:t>
            </a:r>
            <a:r>
              <a:rPr lang="en-US" dirty="0" err="1" smtClean="0"/>
              <a:t>antihypertensives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man with severe headache, if you could only examine ONE system, what would you look at?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Arial" charset="0"/>
              </a:rPr>
              <a:t> Moderate hypertensive retinopathy.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5840" y="6205612"/>
            <a:ext cx="816480" cy="522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3360" y="979303"/>
            <a:ext cx="6141600" cy="48936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503360" y="5972308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charset="0"/>
              </a:rPr>
              <a:t>Grosso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</a:rPr>
              <a:t> A et al. Br J </a:t>
            </a:r>
            <a:r>
              <a:rPr lang="en-GB" sz="1100" b="1" dirty="0" err="1">
                <a:solidFill>
                  <a:srgbClr val="000000"/>
                </a:solidFill>
                <a:latin typeface="Arial" charset="0"/>
              </a:rPr>
              <a:t>Ophthalmol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</a:rPr>
              <a:t> 2005;89:1646-1654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charset="0"/>
              </a:rPr>
              <a:t>©2005 by BMJ Publishing Group Ltd.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ypertensive retina Grade I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685800"/>
            <a:ext cx="7315200" cy="550771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houseman on call decides to leave this man alone to sleep of his headache after giving him two tablets of </a:t>
            </a:r>
            <a:r>
              <a:rPr lang="en-US" dirty="0" err="1" smtClean="0"/>
              <a:t>paracetamol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At 3 am, staff nurse informs you that patient is breathless. You ask for a SPO2 hoping that this would delay the staff nurse for ten minutes, so that you can carry on snoozing for a while.</a:t>
            </a:r>
          </a:p>
          <a:p>
            <a:endParaRPr lang="en-US" dirty="0" smtClean="0"/>
          </a:p>
          <a:p>
            <a:r>
              <a:rPr lang="en-US" dirty="0" smtClean="0"/>
              <a:t>After hitting the snooze button a few times, nurse tells you that his SPO2 is 84%.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how? What is going on? </a:t>
            </a:r>
          </a:p>
          <a:p>
            <a:endParaRPr lang="en-US" dirty="0" smtClean="0"/>
          </a:p>
          <a:p>
            <a:r>
              <a:rPr lang="en-US" dirty="0" smtClean="0"/>
              <a:t>(You can’t call your MO or specialist, they are getting their beauty sleep with their SK II mask on, you wake them up, that would mean a couple of hundred bucks wasted AND they will so kill you….)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023144"/>
            <a:ext cx="6224363" cy="507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564</Words>
  <Application>Microsoft Office PowerPoint</Application>
  <PresentationFormat>On-screen Show (4:3)</PresentationFormat>
  <Paragraphs>82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Approach to Hypertension</vt:lpstr>
      <vt:lpstr>Scenario 1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Scenario 2</vt:lpstr>
      <vt:lpstr>Slide 16</vt:lpstr>
      <vt:lpstr>Slide 17</vt:lpstr>
      <vt:lpstr>Slide 18</vt:lpstr>
      <vt:lpstr>Slide 19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3</cp:revision>
  <dcterms:created xsi:type="dcterms:W3CDTF">2011-04-14T09:50:49Z</dcterms:created>
  <dcterms:modified xsi:type="dcterms:W3CDTF">2011-04-14T12:09:15Z</dcterms:modified>
</cp:coreProperties>
</file>