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57" r:id="rId3"/>
    <p:sldId id="312" r:id="rId4"/>
    <p:sldId id="258" r:id="rId5"/>
    <p:sldId id="259" r:id="rId6"/>
    <p:sldId id="316" r:id="rId7"/>
    <p:sldId id="286" r:id="rId8"/>
    <p:sldId id="288" r:id="rId9"/>
    <p:sldId id="313" r:id="rId10"/>
    <p:sldId id="317" r:id="rId11"/>
    <p:sldId id="260" r:id="rId12"/>
    <p:sldId id="287" r:id="rId13"/>
    <p:sldId id="314" r:id="rId14"/>
    <p:sldId id="289" r:id="rId15"/>
    <p:sldId id="315" r:id="rId16"/>
    <p:sldId id="290" r:id="rId17"/>
    <p:sldId id="291" r:id="rId18"/>
    <p:sldId id="261" r:id="rId19"/>
    <p:sldId id="262" r:id="rId20"/>
    <p:sldId id="264" r:id="rId21"/>
    <p:sldId id="311" r:id="rId22"/>
    <p:sldId id="292" r:id="rId23"/>
    <p:sldId id="265" r:id="rId24"/>
    <p:sldId id="293" r:id="rId25"/>
    <p:sldId id="294" r:id="rId26"/>
    <p:sldId id="267" r:id="rId27"/>
    <p:sldId id="268" r:id="rId28"/>
    <p:sldId id="296" r:id="rId29"/>
    <p:sldId id="269" r:id="rId30"/>
    <p:sldId id="297" r:id="rId31"/>
    <p:sldId id="298" r:id="rId32"/>
    <p:sldId id="271" r:id="rId33"/>
    <p:sldId id="300" r:id="rId34"/>
    <p:sldId id="318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9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81B0D2-E72B-4634-96D4-301E5977F6B2}" type="datetimeFigureOut">
              <a:rPr lang="en-US" smtClean="0"/>
              <a:pPr/>
              <a:t>10/8/2011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CE5CB-E447-4919-BF0C-DCA0DF6C80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7182-5A83-4F31-B61C-0758E9A15EBB}" type="datetimeFigureOut">
              <a:rPr lang="en-US" smtClean="0"/>
              <a:pPr/>
              <a:t>10/8/2011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A002A-514D-467A-8715-AD0427A8E0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7182-5A83-4F31-B61C-0758E9A15EBB}" type="datetimeFigureOut">
              <a:rPr lang="en-US" smtClean="0"/>
              <a:pPr/>
              <a:t>10/8/2011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A002A-514D-467A-8715-AD0427A8E0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7182-5A83-4F31-B61C-0758E9A15EBB}" type="datetimeFigureOut">
              <a:rPr lang="en-US" smtClean="0"/>
              <a:pPr/>
              <a:t>10/8/2011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A002A-514D-467A-8715-AD0427A8E0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7182-5A83-4F31-B61C-0758E9A15EBB}" type="datetimeFigureOut">
              <a:rPr lang="en-US" smtClean="0"/>
              <a:pPr/>
              <a:t>10/8/2011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A002A-514D-467A-8715-AD0427A8E0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7182-5A83-4F31-B61C-0758E9A15EBB}" type="datetimeFigureOut">
              <a:rPr lang="en-US" smtClean="0"/>
              <a:pPr/>
              <a:t>10/8/2011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A002A-514D-467A-8715-AD0427A8E0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7182-5A83-4F31-B61C-0758E9A15EBB}" type="datetimeFigureOut">
              <a:rPr lang="en-US" smtClean="0"/>
              <a:pPr/>
              <a:t>10/8/2011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A002A-514D-467A-8715-AD0427A8E0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7182-5A83-4F31-B61C-0758E9A15EBB}" type="datetimeFigureOut">
              <a:rPr lang="en-US" smtClean="0"/>
              <a:pPr/>
              <a:t>10/8/2011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A002A-514D-467A-8715-AD0427A8E0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7182-5A83-4F31-B61C-0758E9A15EBB}" type="datetimeFigureOut">
              <a:rPr lang="en-US" smtClean="0"/>
              <a:pPr/>
              <a:t>10/8/2011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A002A-514D-467A-8715-AD0427A8E0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7182-5A83-4F31-B61C-0758E9A15EBB}" type="datetimeFigureOut">
              <a:rPr lang="en-US" smtClean="0"/>
              <a:pPr/>
              <a:t>10/8/2011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A002A-514D-467A-8715-AD0427A8E0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7182-5A83-4F31-B61C-0758E9A15EBB}" type="datetimeFigureOut">
              <a:rPr lang="en-US" smtClean="0"/>
              <a:pPr/>
              <a:t>10/8/2011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A002A-514D-467A-8715-AD0427A8E0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7182-5A83-4F31-B61C-0758E9A15EBB}" type="datetimeFigureOut">
              <a:rPr lang="en-US" smtClean="0"/>
              <a:pPr/>
              <a:t>10/8/2011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A002A-514D-467A-8715-AD0427A8E0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E7182-5A83-4F31-B61C-0758E9A15EBB}" type="datetimeFigureOut">
              <a:rPr lang="en-US" smtClean="0"/>
              <a:pPr/>
              <a:t>10/8/2011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A002A-514D-467A-8715-AD0427A8E0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Mr</a:t>
            </a:r>
            <a:r>
              <a:rPr lang="en-US" dirty="0" smtClean="0"/>
              <a:t> MZ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difference between dengue fever and dengue hemorrhagic fever?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much fluid to give?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He was given </a:t>
            </a:r>
            <a:r>
              <a:rPr lang="en-US" dirty="0" smtClean="0"/>
              <a:t>IVD (from </a:t>
            </a:r>
            <a:r>
              <a:rPr lang="en-US" dirty="0" smtClean="0"/>
              <a:t>11am)</a:t>
            </a:r>
          </a:p>
          <a:p>
            <a:r>
              <a:rPr lang="en-US" dirty="0" smtClean="0"/>
              <a:t>When to repeat FBC?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3028950" cy="342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9650"/>
                <a:gridCol w="1009650"/>
                <a:gridCol w="1009650"/>
              </a:tblGrid>
              <a:tr h="685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31/10 9am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11am</a:t>
                      </a:r>
                      <a:endParaRPr lang="en-US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3.9</a:t>
                      </a:r>
                      <a:endParaRPr lang="en-US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16.9</a:t>
                      </a:r>
                      <a:endParaRPr lang="en-US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46.8</a:t>
                      </a:r>
                      <a:endParaRPr lang="en-US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platelet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638800" y="5715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00800" y="5562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Admission</a:t>
            </a:r>
            <a:endParaRPr lang="en-US" dirty="0"/>
          </a:p>
        </p:txBody>
      </p:sp>
      <p:sp>
        <p:nvSpPr>
          <p:cNvPr id="9" name="Up Arrow 8"/>
          <p:cNvSpPr/>
          <p:nvPr/>
        </p:nvSpPr>
        <p:spPr>
          <a:xfrm>
            <a:off x="5943600" y="5181600"/>
            <a:ext cx="45719" cy="457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 Arrow 9"/>
          <p:cNvSpPr/>
          <p:nvPr/>
        </p:nvSpPr>
        <p:spPr>
          <a:xfrm>
            <a:off x="7010400" y="5181600"/>
            <a:ext cx="45719" cy="304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He was given </a:t>
            </a:r>
            <a:r>
              <a:rPr lang="en-US" dirty="0" smtClean="0"/>
              <a:t>IVD (from </a:t>
            </a:r>
            <a:r>
              <a:rPr lang="en-US" dirty="0" smtClean="0"/>
              <a:t>11am)</a:t>
            </a:r>
          </a:p>
          <a:p>
            <a:r>
              <a:rPr lang="en-US" dirty="0" smtClean="0"/>
              <a:t>FBC repeated as ordered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342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9650"/>
                <a:gridCol w="1009650"/>
                <a:gridCol w="1009650"/>
                <a:gridCol w="1009650"/>
              </a:tblGrid>
              <a:tr h="685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31/10 9am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11am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Rpt FBC</a:t>
                      </a:r>
                      <a:endParaRPr lang="en-US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2.9</a:t>
                      </a:r>
                      <a:endParaRPr lang="en-US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14.5</a:t>
                      </a:r>
                      <a:endParaRPr lang="en-US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46.8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40.3</a:t>
                      </a:r>
                      <a:endParaRPr lang="en-US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platelet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638800" y="5715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00800" y="5562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Admission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96200" y="5562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After </a:t>
            </a:r>
            <a:r>
              <a:rPr lang="en-US" dirty="0" smtClean="0"/>
              <a:t>IVD</a:t>
            </a:r>
            <a:endParaRPr lang="en-US" dirty="0"/>
          </a:p>
        </p:txBody>
      </p:sp>
      <p:sp>
        <p:nvSpPr>
          <p:cNvPr id="9" name="Up Arrow 8"/>
          <p:cNvSpPr/>
          <p:nvPr/>
        </p:nvSpPr>
        <p:spPr>
          <a:xfrm>
            <a:off x="5943600" y="5181600"/>
            <a:ext cx="45719" cy="457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 Arrow 9"/>
          <p:cNvSpPr/>
          <p:nvPr/>
        </p:nvSpPr>
        <p:spPr>
          <a:xfrm>
            <a:off x="7010400" y="5181600"/>
            <a:ext cx="45719" cy="304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Up Arrow 10"/>
          <p:cNvSpPr/>
          <p:nvPr/>
        </p:nvSpPr>
        <p:spPr>
          <a:xfrm>
            <a:off x="8077200" y="5257800"/>
            <a:ext cx="152400" cy="228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(D4)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 at 4.40pm</a:t>
            </a:r>
          </a:p>
          <a:p>
            <a:pPr lvl="1"/>
            <a:r>
              <a:rPr lang="en-US" dirty="0" smtClean="0"/>
              <a:t>T 39.9  PR 100</a:t>
            </a:r>
          </a:p>
          <a:p>
            <a:pPr lvl="1"/>
            <a:r>
              <a:rPr lang="en-US" dirty="0" err="1" smtClean="0"/>
              <a:t>Epigastric</a:t>
            </a:r>
            <a:r>
              <a:rPr lang="en-US" dirty="0" smtClean="0"/>
              <a:t> pain reduced</a:t>
            </a:r>
          </a:p>
          <a:p>
            <a:pPr lvl="1"/>
            <a:r>
              <a:rPr lang="en-US" dirty="0" smtClean="0"/>
              <a:t>No more abdominal tenderness</a:t>
            </a:r>
            <a:endParaRPr lang="en-US" dirty="0" smtClean="0"/>
          </a:p>
          <a:p>
            <a:pPr lvl="1"/>
            <a:r>
              <a:rPr lang="en-US" dirty="0" smtClean="0"/>
              <a:t>Rpt FBC noted</a:t>
            </a:r>
          </a:p>
          <a:p>
            <a:pPr lvl="1"/>
            <a:r>
              <a:rPr lang="en-US" dirty="0" smtClean="0"/>
              <a:t>No vomiting</a:t>
            </a:r>
            <a:endParaRPr lang="en-US" dirty="0" smtClean="0"/>
          </a:p>
          <a:p>
            <a:pPr lvl="1"/>
            <a:r>
              <a:rPr lang="en-US" dirty="0" smtClean="0"/>
              <a:t>Still not taking orally well</a:t>
            </a:r>
            <a:endParaRPr lang="en-US" dirty="0" smtClean="0"/>
          </a:p>
          <a:p>
            <a:r>
              <a:rPr lang="en-US" dirty="0" smtClean="0"/>
              <a:t>What will be your IVD regime now?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(D4)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frequent  FBC should be done?</a:t>
            </a:r>
          </a:p>
          <a:p>
            <a:endParaRPr lang="en-US" dirty="0" smtClean="0"/>
          </a:p>
          <a:p>
            <a:r>
              <a:rPr lang="en-US" dirty="0" smtClean="0"/>
              <a:t>What are the clinical signs to monitor?</a:t>
            </a:r>
          </a:p>
          <a:p>
            <a:endParaRPr lang="en-US" dirty="0" smtClean="0"/>
          </a:p>
          <a:p>
            <a:r>
              <a:rPr lang="en-US" dirty="0" smtClean="0"/>
              <a:t>How frequent should vital signs be monitored?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(D5)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Still febrile</a:t>
            </a:r>
          </a:p>
          <a:p>
            <a:r>
              <a:rPr lang="en-US" dirty="0" smtClean="0"/>
              <a:t>No vomiting</a:t>
            </a:r>
          </a:p>
          <a:p>
            <a:r>
              <a:rPr lang="en-US" dirty="0" smtClean="0"/>
              <a:t>No </a:t>
            </a:r>
            <a:r>
              <a:rPr lang="en-US" dirty="0" err="1" smtClean="0"/>
              <a:t>epigastric</a:t>
            </a:r>
            <a:r>
              <a:rPr lang="en-US" dirty="0" smtClean="0"/>
              <a:t> pain</a:t>
            </a:r>
          </a:p>
          <a:p>
            <a:r>
              <a:rPr lang="en-US" dirty="0" smtClean="0"/>
              <a:t>No </a:t>
            </a:r>
            <a:r>
              <a:rPr lang="en-US" dirty="0" err="1" smtClean="0"/>
              <a:t>abd</a:t>
            </a:r>
            <a:r>
              <a:rPr lang="en-US" dirty="0" smtClean="0"/>
              <a:t> tenderness </a:t>
            </a:r>
          </a:p>
          <a:p>
            <a:r>
              <a:rPr lang="en-US" dirty="0" smtClean="0"/>
              <a:t>BP 110/60</a:t>
            </a:r>
          </a:p>
          <a:p>
            <a:r>
              <a:rPr lang="en-US" dirty="0" smtClean="0"/>
              <a:t>PR 98, RR 18</a:t>
            </a:r>
          </a:p>
          <a:p>
            <a:r>
              <a:rPr lang="en-US" dirty="0" smtClean="0"/>
              <a:t>Tongue dry</a:t>
            </a:r>
            <a:endParaRPr lang="en-US" dirty="0"/>
          </a:p>
        </p:txBody>
      </p:sp>
      <p:pic>
        <p:nvPicPr>
          <p:cNvPr id="1026" name="Picture 2" descr="E:\DCIM\139CANON\IMG_393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45000" y="1905000"/>
            <a:ext cx="4630208" cy="347265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638800" y="5715000"/>
            <a:ext cx="60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D5</a:t>
            </a:r>
            <a:endParaRPr lang="en-MY" sz="2800" dirty="0"/>
          </a:p>
        </p:txBody>
      </p:sp>
      <p:sp>
        <p:nvSpPr>
          <p:cNvPr id="7" name="Up Arrow 6"/>
          <p:cNvSpPr/>
          <p:nvPr/>
        </p:nvSpPr>
        <p:spPr>
          <a:xfrm>
            <a:off x="5867400" y="5562600"/>
            <a:ext cx="76200" cy="457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715000" cy="1143000"/>
          </a:xfrm>
        </p:spPr>
        <p:txBody>
          <a:bodyPr/>
          <a:lstStyle/>
          <a:p>
            <a:r>
              <a:rPr lang="en-US" dirty="0" smtClean="0"/>
              <a:t>Progress (D5)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11479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Still febrile</a:t>
            </a:r>
          </a:p>
          <a:p>
            <a:r>
              <a:rPr lang="en-US" dirty="0" smtClean="0"/>
              <a:t>No </a:t>
            </a:r>
            <a:r>
              <a:rPr lang="en-US" dirty="0" smtClean="0"/>
              <a:t>vomiting</a:t>
            </a:r>
          </a:p>
          <a:p>
            <a:r>
              <a:rPr lang="en-US" dirty="0" smtClean="0"/>
              <a:t>Only tolerating min fluids</a:t>
            </a:r>
            <a:endParaRPr lang="en-US" dirty="0" smtClean="0"/>
          </a:p>
          <a:p>
            <a:r>
              <a:rPr lang="en-US" dirty="0" smtClean="0"/>
              <a:t>No </a:t>
            </a:r>
            <a:r>
              <a:rPr lang="en-US" dirty="0" err="1" smtClean="0"/>
              <a:t>epigastric</a:t>
            </a:r>
            <a:r>
              <a:rPr lang="en-US" dirty="0" smtClean="0"/>
              <a:t> pain</a:t>
            </a:r>
          </a:p>
          <a:p>
            <a:r>
              <a:rPr lang="en-US" dirty="0" smtClean="0"/>
              <a:t>No </a:t>
            </a:r>
            <a:r>
              <a:rPr lang="en-US" dirty="0" err="1" smtClean="0"/>
              <a:t>abd</a:t>
            </a:r>
            <a:r>
              <a:rPr lang="en-US" dirty="0" smtClean="0"/>
              <a:t> tenderness </a:t>
            </a:r>
            <a:endParaRPr lang="en-US" dirty="0" smtClean="0"/>
          </a:p>
          <a:p>
            <a:r>
              <a:rPr lang="en-US" dirty="0" smtClean="0"/>
              <a:t>BP </a:t>
            </a:r>
            <a:r>
              <a:rPr lang="en-US" dirty="0" smtClean="0"/>
              <a:t>110/60</a:t>
            </a:r>
          </a:p>
          <a:p>
            <a:r>
              <a:rPr lang="en-US" dirty="0" smtClean="0"/>
              <a:t>PR 98, RR 18</a:t>
            </a:r>
          </a:p>
          <a:p>
            <a:r>
              <a:rPr lang="en-US" dirty="0" smtClean="0"/>
              <a:t>Tongue </a:t>
            </a:r>
            <a:r>
              <a:rPr lang="en-US" dirty="0" smtClean="0"/>
              <a:t>dry</a:t>
            </a:r>
            <a:endParaRPr lang="en-US" dirty="0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342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1346200"/>
                <a:gridCol w="1346200"/>
              </a:tblGrid>
              <a:tr h="685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31/10</a:t>
                      </a:r>
                    </a:p>
                    <a:p>
                      <a:r>
                        <a:rPr lang="en-US" dirty="0" smtClean="0"/>
                        <a:t>2pm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1/11</a:t>
                      </a:r>
                    </a:p>
                    <a:p>
                      <a:r>
                        <a:rPr lang="en-US" dirty="0" smtClean="0"/>
                        <a:t>6am</a:t>
                      </a:r>
                      <a:endParaRPr lang="en-US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2.8</a:t>
                      </a:r>
                      <a:endParaRPr lang="en-US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14.8</a:t>
                      </a:r>
                      <a:endParaRPr lang="en-US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40.9</a:t>
                      </a:r>
                      <a:endParaRPr lang="en-US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platelet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43800" y="8382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D5</a:t>
            </a:r>
            <a:endParaRPr lang="en-US" dirty="0"/>
          </a:p>
        </p:txBody>
      </p:sp>
      <p:sp>
        <p:nvSpPr>
          <p:cNvPr id="7" name="Down Arrow 6"/>
          <p:cNvSpPr/>
          <p:nvPr/>
        </p:nvSpPr>
        <p:spPr>
          <a:xfrm>
            <a:off x="7696200" y="1219200"/>
            <a:ext cx="2286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57400" y="5715000"/>
            <a:ext cx="632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8am review, how much IVD to give?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(D5)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327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9650"/>
                <a:gridCol w="1009650"/>
                <a:gridCol w="1009650"/>
                <a:gridCol w="1009650"/>
              </a:tblGrid>
              <a:tr h="6553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31/10</a:t>
                      </a:r>
                    </a:p>
                    <a:p>
                      <a:r>
                        <a:rPr lang="en-US" dirty="0" smtClean="0"/>
                        <a:t>2pm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1/11</a:t>
                      </a:r>
                    </a:p>
                    <a:p>
                      <a:r>
                        <a:rPr lang="en-US" dirty="0" smtClean="0"/>
                        <a:t>6am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2pm</a:t>
                      </a:r>
                      <a:endParaRPr lang="en-US" dirty="0"/>
                    </a:p>
                  </a:txBody>
                  <a:tcPr/>
                </a:tc>
              </a:tr>
              <a:tr h="65532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2.6</a:t>
                      </a:r>
                      <a:endParaRPr lang="en-US" dirty="0"/>
                    </a:p>
                  </a:txBody>
                  <a:tcPr/>
                </a:tc>
              </a:tr>
              <a:tr h="65532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15.8</a:t>
                      </a:r>
                      <a:endParaRPr lang="en-US" dirty="0"/>
                    </a:p>
                  </a:txBody>
                  <a:tcPr/>
                </a:tc>
              </a:tr>
              <a:tr h="65532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43.7</a:t>
                      </a:r>
                      <a:endParaRPr lang="en-US" dirty="0"/>
                    </a:p>
                  </a:txBody>
                  <a:tcPr/>
                </a:tc>
              </a:tr>
              <a:tr h="655320">
                <a:tc>
                  <a:txBody>
                    <a:bodyPr/>
                    <a:lstStyle/>
                    <a:p>
                      <a:r>
                        <a:rPr lang="en-US" dirty="0" smtClean="0"/>
                        <a:t>platelet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Review patient at 3pm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Mild </a:t>
            </a:r>
            <a:r>
              <a:rPr lang="en-US" dirty="0" err="1" smtClean="0"/>
              <a:t>epigastric</a:t>
            </a:r>
            <a:r>
              <a:rPr lang="en-US" dirty="0" smtClean="0"/>
              <a:t> pain</a:t>
            </a:r>
          </a:p>
          <a:p>
            <a:r>
              <a:rPr lang="en-US" dirty="0" smtClean="0"/>
              <a:t>T 38,  BP 110/70</a:t>
            </a:r>
          </a:p>
          <a:p>
            <a:r>
              <a:rPr lang="en-US" dirty="0" smtClean="0"/>
              <a:t>PR 98  RR 16</a:t>
            </a:r>
          </a:p>
          <a:p>
            <a:r>
              <a:rPr lang="en-US" dirty="0" smtClean="0"/>
              <a:t>Good pulse volume</a:t>
            </a:r>
          </a:p>
          <a:p>
            <a:r>
              <a:rPr lang="en-US" dirty="0" smtClean="0"/>
              <a:t>CRT &lt;2s</a:t>
            </a:r>
          </a:p>
          <a:p>
            <a:r>
              <a:rPr lang="en-US" dirty="0" smtClean="0"/>
              <a:t>No effusion</a:t>
            </a:r>
          </a:p>
          <a:p>
            <a:r>
              <a:rPr lang="en-US" dirty="0" smtClean="0"/>
              <a:t>Mild </a:t>
            </a:r>
            <a:r>
              <a:rPr lang="en-US" dirty="0" err="1" smtClean="0"/>
              <a:t>abd</a:t>
            </a:r>
            <a:r>
              <a:rPr lang="en-US" dirty="0" smtClean="0"/>
              <a:t> </a:t>
            </a:r>
            <a:r>
              <a:rPr lang="en-US" dirty="0" smtClean="0"/>
              <a:t>tenderness now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971800" y="54102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IVD given</a:t>
            </a:r>
            <a:endParaRPr lang="en-US" dirty="0"/>
          </a:p>
        </p:txBody>
      </p:sp>
      <p:sp>
        <p:nvSpPr>
          <p:cNvPr id="8" name="Up Arrow 7"/>
          <p:cNvSpPr/>
          <p:nvPr/>
        </p:nvSpPr>
        <p:spPr>
          <a:xfrm>
            <a:off x="3352800" y="4953000"/>
            <a:ext cx="152400" cy="304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much fluid to give?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When to repeat FBC?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32 years old man</a:t>
            </a:r>
          </a:p>
          <a:p>
            <a:r>
              <a:rPr lang="en-US" dirty="0" smtClean="0"/>
              <a:t>Fever for 4 days</a:t>
            </a:r>
          </a:p>
          <a:p>
            <a:r>
              <a:rPr lang="en-US" dirty="0" err="1" smtClean="0"/>
              <a:t>Myalgia</a:t>
            </a:r>
            <a:r>
              <a:rPr lang="en-US" dirty="0" smtClean="0"/>
              <a:t>, </a:t>
            </a:r>
            <a:r>
              <a:rPr lang="en-US" dirty="0" err="1" smtClean="0"/>
              <a:t>arthralgia</a:t>
            </a:r>
            <a:endParaRPr lang="en-US" dirty="0" smtClean="0"/>
          </a:p>
          <a:p>
            <a:r>
              <a:rPr lang="en-US" dirty="0" smtClean="0"/>
              <a:t>Headache</a:t>
            </a:r>
          </a:p>
          <a:p>
            <a:r>
              <a:rPr lang="en-US" dirty="0" smtClean="0"/>
              <a:t>Poor oral intake</a:t>
            </a:r>
          </a:p>
          <a:p>
            <a:r>
              <a:rPr lang="en-US" dirty="0" smtClean="0"/>
              <a:t>Vomiting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(D5)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327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9650"/>
                <a:gridCol w="1009650"/>
                <a:gridCol w="1009650"/>
                <a:gridCol w="1009650"/>
              </a:tblGrid>
              <a:tr h="6553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1/11</a:t>
                      </a:r>
                    </a:p>
                    <a:p>
                      <a:r>
                        <a:rPr lang="en-US" dirty="0" smtClean="0"/>
                        <a:t>6am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2pm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Rpt FBC</a:t>
                      </a:r>
                      <a:endParaRPr lang="en-US" dirty="0"/>
                    </a:p>
                  </a:txBody>
                  <a:tcPr/>
                </a:tc>
              </a:tr>
              <a:tr h="65532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2.4</a:t>
                      </a:r>
                      <a:endParaRPr lang="en-US" dirty="0"/>
                    </a:p>
                  </a:txBody>
                  <a:tcPr/>
                </a:tc>
              </a:tr>
              <a:tr h="65532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15.3</a:t>
                      </a:r>
                      <a:endParaRPr lang="en-US" dirty="0"/>
                    </a:p>
                  </a:txBody>
                  <a:tcPr/>
                </a:tc>
              </a:tr>
              <a:tr h="65532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41.9</a:t>
                      </a:r>
                      <a:endParaRPr lang="en-US" dirty="0"/>
                    </a:p>
                  </a:txBody>
                  <a:tcPr/>
                </a:tc>
              </a:tr>
              <a:tr h="655320">
                <a:tc>
                  <a:txBody>
                    <a:bodyPr/>
                    <a:lstStyle/>
                    <a:p>
                      <a:r>
                        <a:rPr lang="en-US" dirty="0" smtClean="0"/>
                        <a:t>platelet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 9pm</a:t>
            </a:r>
          </a:p>
          <a:p>
            <a:r>
              <a:rPr lang="en-US" dirty="0" smtClean="0"/>
              <a:t>BP </a:t>
            </a:r>
            <a:r>
              <a:rPr lang="en-US" dirty="0" smtClean="0"/>
              <a:t>120/70  PR 80</a:t>
            </a:r>
          </a:p>
          <a:p>
            <a:r>
              <a:rPr lang="en-US" dirty="0" smtClean="0"/>
              <a:t>RR 20</a:t>
            </a:r>
          </a:p>
          <a:p>
            <a:r>
              <a:rPr lang="en-US" dirty="0" err="1" smtClean="0"/>
              <a:t>Epigastric</a:t>
            </a:r>
            <a:r>
              <a:rPr lang="en-US" dirty="0" smtClean="0"/>
              <a:t> tender</a:t>
            </a:r>
          </a:p>
          <a:p>
            <a:r>
              <a:rPr lang="en-US" dirty="0" smtClean="0"/>
              <a:t>Gum bleeding now</a:t>
            </a:r>
          </a:p>
          <a:p>
            <a:endParaRPr lang="en-US" dirty="0" smtClean="0"/>
          </a:p>
          <a:p>
            <a:r>
              <a:rPr lang="en-US" dirty="0" smtClean="0"/>
              <a:t>What IVD regime</a:t>
            </a:r>
            <a:r>
              <a:rPr lang="en-US" dirty="0" smtClean="0"/>
              <a:t>?</a:t>
            </a: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57200" y="5257800"/>
            <a:ext cx="1143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HCO3 20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124200" y="5257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After  fluid resuscitation</a:t>
            </a:r>
            <a:endParaRPr lang="en-US" dirty="0"/>
          </a:p>
        </p:txBody>
      </p:sp>
      <p:sp>
        <p:nvSpPr>
          <p:cNvPr id="9" name="Up Arrow 8"/>
          <p:cNvSpPr/>
          <p:nvPr/>
        </p:nvSpPr>
        <p:spPr>
          <a:xfrm>
            <a:off x="3962400" y="4953000"/>
            <a:ext cx="152400" cy="304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524000" y="61722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Deferverscense</a:t>
            </a:r>
            <a:endParaRPr lang="en-MY" sz="2400" dirty="0">
              <a:solidFill>
                <a:srgbClr val="FF0000"/>
              </a:solidFill>
            </a:endParaRPr>
          </a:p>
        </p:txBody>
      </p:sp>
      <p:sp>
        <p:nvSpPr>
          <p:cNvPr id="11" name="Up Arrow 10"/>
          <p:cNvSpPr/>
          <p:nvPr/>
        </p:nvSpPr>
        <p:spPr>
          <a:xfrm>
            <a:off x="2667000" y="5105400"/>
            <a:ext cx="228600" cy="76200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(D5)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327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9650"/>
                <a:gridCol w="1009650"/>
                <a:gridCol w="1009650"/>
                <a:gridCol w="1009650"/>
              </a:tblGrid>
              <a:tr h="6553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1/11</a:t>
                      </a:r>
                    </a:p>
                    <a:p>
                      <a:r>
                        <a:rPr lang="en-US" dirty="0" smtClean="0"/>
                        <a:t>6am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2pm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smtClean="0"/>
                        <a:t>Rpt FBC</a:t>
                      </a:r>
                      <a:endParaRPr lang="en-US" dirty="0"/>
                    </a:p>
                  </a:txBody>
                  <a:tcPr/>
                </a:tc>
              </a:tr>
              <a:tr h="65532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2.4</a:t>
                      </a:r>
                      <a:endParaRPr lang="en-US" dirty="0"/>
                    </a:p>
                  </a:txBody>
                  <a:tcPr/>
                </a:tc>
              </a:tr>
              <a:tr h="65532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15.3</a:t>
                      </a:r>
                      <a:endParaRPr lang="en-US" dirty="0"/>
                    </a:p>
                  </a:txBody>
                  <a:tcPr/>
                </a:tc>
              </a:tr>
              <a:tr h="65532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41.9</a:t>
                      </a:r>
                      <a:endParaRPr lang="en-US" dirty="0"/>
                    </a:p>
                  </a:txBody>
                  <a:tcPr/>
                </a:tc>
              </a:tr>
              <a:tr h="655320">
                <a:tc>
                  <a:txBody>
                    <a:bodyPr/>
                    <a:lstStyle/>
                    <a:p>
                      <a:r>
                        <a:rPr lang="en-US" dirty="0" smtClean="0"/>
                        <a:t>platelet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 9pm</a:t>
            </a:r>
          </a:p>
          <a:p>
            <a:r>
              <a:rPr lang="en-US" dirty="0" smtClean="0"/>
              <a:t>BP </a:t>
            </a:r>
            <a:r>
              <a:rPr lang="en-US" dirty="0" smtClean="0"/>
              <a:t>120/70  PR 80</a:t>
            </a:r>
          </a:p>
          <a:p>
            <a:r>
              <a:rPr lang="en-US" dirty="0" smtClean="0"/>
              <a:t>RR 20</a:t>
            </a:r>
          </a:p>
          <a:p>
            <a:r>
              <a:rPr lang="en-US" dirty="0" err="1" smtClean="0"/>
              <a:t>Epigastric</a:t>
            </a:r>
            <a:r>
              <a:rPr lang="en-US" dirty="0" smtClean="0"/>
              <a:t> tender</a:t>
            </a:r>
          </a:p>
          <a:p>
            <a:r>
              <a:rPr lang="en-US" dirty="0" smtClean="0"/>
              <a:t>Gum bleeding now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Do you want to transfuse platelets?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5257800"/>
            <a:ext cx="1143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HCO3 20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124200" y="5257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After  fluid resuscitation</a:t>
            </a:r>
            <a:endParaRPr lang="en-US" dirty="0"/>
          </a:p>
        </p:txBody>
      </p:sp>
      <p:sp>
        <p:nvSpPr>
          <p:cNvPr id="9" name="Up Arrow 8"/>
          <p:cNvSpPr/>
          <p:nvPr/>
        </p:nvSpPr>
        <p:spPr>
          <a:xfrm>
            <a:off x="3962400" y="4953000"/>
            <a:ext cx="152400" cy="304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524000" y="61722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Deferverscense</a:t>
            </a:r>
            <a:endParaRPr lang="en-MY" sz="2400" dirty="0">
              <a:solidFill>
                <a:srgbClr val="FF0000"/>
              </a:solidFill>
            </a:endParaRPr>
          </a:p>
        </p:txBody>
      </p:sp>
      <p:sp>
        <p:nvSpPr>
          <p:cNvPr id="11" name="Up Arrow 10"/>
          <p:cNvSpPr/>
          <p:nvPr/>
        </p:nvSpPr>
        <p:spPr>
          <a:xfrm>
            <a:off x="2667000" y="5105400"/>
            <a:ext cx="228600" cy="76200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953000" cy="1143000"/>
          </a:xfrm>
        </p:spPr>
        <p:txBody>
          <a:bodyPr/>
          <a:lstStyle/>
          <a:p>
            <a:r>
              <a:rPr lang="en-US" dirty="0" smtClean="0"/>
              <a:t>Progress (D6)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327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9650"/>
                <a:gridCol w="1009650"/>
                <a:gridCol w="1009650"/>
                <a:gridCol w="1009650"/>
              </a:tblGrid>
              <a:tr h="6553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1/11</a:t>
                      </a:r>
                    </a:p>
                    <a:p>
                      <a:r>
                        <a:rPr lang="en-US" dirty="0" smtClean="0"/>
                        <a:t>2pm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7.30pm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2/11 6am</a:t>
                      </a:r>
                      <a:endParaRPr lang="en-US" dirty="0"/>
                    </a:p>
                  </a:txBody>
                  <a:tcPr/>
                </a:tc>
              </a:tr>
              <a:tr h="65532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3.4</a:t>
                      </a:r>
                      <a:endParaRPr lang="en-US" dirty="0"/>
                    </a:p>
                  </a:txBody>
                  <a:tcPr/>
                </a:tc>
              </a:tr>
              <a:tr h="65532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16.5</a:t>
                      </a:r>
                      <a:endParaRPr lang="en-US" dirty="0"/>
                    </a:p>
                  </a:txBody>
                  <a:tcPr/>
                </a:tc>
              </a:tr>
              <a:tr h="65532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45.5</a:t>
                      </a:r>
                      <a:endParaRPr lang="en-US" dirty="0"/>
                    </a:p>
                  </a:txBody>
                  <a:tcPr/>
                </a:tc>
              </a:tr>
              <a:tr h="655320">
                <a:tc>
                  <a:txBody>
                    <a:bodyPr/>
                    <a:lstStyle/>
                    <a:p>
                      <a:r>
                        <a:rPr lang="en-US" dirty="0" smtClean="0"/>
                        <a:t>platelet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 9am</a:t>
            </a:r>
          </a:p>
          <a:p>
            <a:r>
              <a:rPr lang="en-US" dirty="0" smtClean="0"/>
              <a:t>T 37.5 </a:t>
            </a:r>
          </a:p>
          <a:p>
            <a:r>
              <a:rPr lang="en-US" dirty="0" smtClean="0"/>
              <a:t>BP 100/60  PR 92</a:t>
            </a:r>
          </a:p>
          <a:p>
            <a:r>
              <a:rPr lang="en-US" dirty="0" smtClean="0"/>
              <a:t>RR 20</a:t>
            </a:r>
          </a:p>
          <a:p>
            <a:r>
              <a:rPr lang="en-US" dirty="0" smtClean="0"/>
              <a:t>Reduced breath sound both bases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76600" y="5257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IVD</a:t>
            </a:r>
            <a:endParaRPr lang="en-US" dirty="0"/>
          </a:p>
        </p:txBody>
      </p:sp>
      <p:sp>
        <p:nvSpPr>
          <p:cNvPr id="10" name="Up Arrow 9"/>
          <p:cNvSpPr/>
          <p:nvPr/>
        </p:nvSpPr>
        <p:spPr>
          <a:xfrm>
            <a:off x="3429000" y="5029200"/>
            <a:ext cx="228600" cy="228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90600" y="54864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deferverscense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Up Arrow 11"/>
          <p:cNvSpPr/>
          <p:nvPr/>
        </p:nvSpPr>
        <p:spPr>
          <a:xfrm>
            <a:off x="1752600" y="5105400"/>
            <a:ext cx="228600" cy="381000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3810000" y="1143000"/>
            <a:ext cx="2286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(D6)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cause of reduced breaths sound?</a:t>
            </a:r>
          </a:p>
          <a:p>
            <a:endParaRPr lang="en-US" dirty="0" smtClean="0"/>
          </a:p>
          <a:p>
            <a:r>
              <a:rPr lang="en-US" dirty="0" smtClean="0"/>
              <a:t>How long is the </a:t>
            </a:r>
            <a:r>
              <a:rPr lang="en-US" dirty="0" err="1" smtClean="0"/>
              <a:t>deferverscence</a:t>
            </a:r>
            <a:r>
              <a:rPr lang="en-US" dirty="0" smtClean="0"/>
              <a:t>(critical) period?</a:t>
            </a:r>
          </a:p>
          <a:p>
            <a:endParaRPr lang="en-US" dirty="0" smtClean="0"/>
          </a:p>
          <a:p>
            <a:r>
              <a:rPr lang="en-US" dirty="0" smtClean="0"/>
              <a:t>What is the pathogenesis in critical period?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800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Progress (D6)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457200" y="1371600"/>
          <a:ext cx="4038600" cy="458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9650"/>
                <a:gridCol w="1009650"/>
                <a:gridCol w="1009650"/>
                <a:gridCol w="1009650"/>
              </a:tblGrid>
              <a:tr h="6553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1/11</a:t>
                      </a:r>
                    </a:p>
                    <a:p>
                      <a:r>
                        <a:rPr lang="en-US" dirty="0" smtClean="0"/>
                        <a:t>7.30pm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2/11 6am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mtClean="0"/>
                    </a:p>
                    <a:p>
                      <a:r>
                        <a:rPr lang="en-US" smtClean="0"/>
                        <a:t>2pm</a:t>
                      </a:r>
                      <a:endParaRPr lang="en-US" dirty="0"/>
                    </a:p>
                  </a:txBody>
                  <a:tcPr/>
                </a:tc>
              </a:tr>
              <a:tr h="65532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3.3</a:t>
                      </a:r>
                      <a:endParaRPr lang="en-US" dirty="0"/>
                    </a:p>
                  </a:txBody>
                  <a:tcPr/>
                </a:tc>
              </a:tr>
              <a:tr h="65532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17.5</a:t>
                      </a:r>
                      <a:endParaRPr lang="en-US" dirty="0"/>
                    </a:p>
                  </a:txBody>
                  <a:tcPr/>
                </a:tc>
              </a:tr>
              <a:tr h="65532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47.1</a:t>
                      </a:r>
                      <a:endParaRPr lang="en-US" dirty="0"/>
                    </a:p>
                  </a:txBody>
                  <a:tcPr/>
                </a:tc>
              </a:tr>
              <a:tr h="655320">
                <a:tc>
                  <a:txBody>
                    <a:bodyPr/>
                    <a:lstStyle/>
                    <a:p>
                      <a:r>
                        <a:rPr lang="en-US" dirty="0" smtClean="0"/>
                        <a:t>platelet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</a:tr>
              <a:tr h="655320">
                <a:tc>
                  <a:txBody>
                    <a:bodyPr/>
                    <a:lstStyle/>
                    <a:p>
                      <a:r>
                        <a:rPr lang="en-US" dirty="0" smtClean="0"/>
                        <a:t>HCO3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15.1</a:t>
                      </a:r>
                      <a:endParaRPr lang="en-US" dirty="0"/>
                    </a:p>
                  </a:txBody>
                  <a:tcPr/>
                </a:tc>
              </a:tr>
              <a:tr h="655320">
                <a:tc>
                  <a:txBody>
                    <a:bodyPr/>
                    <a:lstStyle/>
                    <a:p>
                      <a:r>
                        <a:rPr lang="en-US" dirty="0" smtClean="0"/>
                        <a:t>ALT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038600" cy="5287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Review 4pm - T 37 </a:t>
            </a:r>
          </a:p>
          <a:p>
            <a:r>
              <a:rPr lang="en-US" dirty="0" smtClean="0"/>
              <a:t>BP 110/60  PR 92  good volume  CRT &lt;2s</a:t>
            </a:r>
          </a:p>
          <a:p>
            <a:r>
              <a:rPr lang="en-US" dirty="0" smtClean="0"/>
              <a:t>RR 18</a:t>
            </a:r>
          </a:p>
          <a:p>
            <a:r>
              <a:rPr lang="en-US" dirty="0" smtClean="0"/>
              <a:t>Reduced breath sound both bases</a:t>
            </a:r>
          </a:p>
          <a:p>
            <a:r>
              <a:rPr lang="en-US" dirty="0" smtClean="0"/>
              <a:t>No </a:t>
            </a:r>
            <a:r>
              <a:rPr lang="en-US" dirty="0" err="1" smtClean="0"/>
              <a:t>epigastric</a:t>
            </a:r>
            <a:r>
              <a:rPr lang="en-US" dirty="0" smtClean="0"/>
              <a:t> tenderness</a:t>
            </a:r>
          </a:p>
          <a:p>
            <a:r>
              <a:rPr lang="en-US" dirty="0" smtClean="0"/>
              <a:t>IVD </a:t>
            </a:r>
            <a:r>
              <a:rPr lang="en-US" dirty="0" smtClean="0"/>
              <a:t>250cc/hr (5mls/kg/hr)</a:t>
            </a:r>
            <a:endParaRPr lang="en-US" dirty="0" smtClean="0"/>
          </a:p>
          <a:p>
            <a:r>
              <a:rPr lang="en-US" sz="4400" dirty="0" smtClean="0">
                <a:solidFill>
                  <a:srgbClr val="FF0000"/>
                </a:solidFill>
              </a:rPr>
              <a:t>What to do?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43200" y="64008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24 hours </a:t>
            </a:r>
            <a:r>
              <a:rPr lang="en-US" dirty="0" err="1" smtClean="0"/>
              <a:t>deferverscense</a:t>
            </a:r>
            <a:endParaRPr lang="en-US" dirty="0"/>
          </a:p>
        </p:txBody>
      </p:sp>
      <p:sp>
        <p:nvSpPr>
          <p:cNvPr id="15" name="Up Arrow 14"/>
          <p:cNvSpPr/>
          <p:nvPr/>
        </p:nvSpPr>
        <p:spPr>
          <a:xfrm>
            <a:off x="3810000" y="6019800"/>
            <a:ext cx="228600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(ICU) – D6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52800"/>
          </a:xfrm>
        </p:spPr>
        <p:txBody>
          <a:bodyPr/>
          <a:lstStyle/>
          <a:p>
            <a:r>
              <a:rPr lang="en-US" dirty="0" smtClean="0"/>
              <a:t>Arrived ICU 5.45pm</a:t>
            </a:r>
          </a:p>
          <a:p>
            <a:r>
              <a:rPr lang="en-US" dirty="0" smtClean="0"/>
              <a:t>BP 140/70 </a:t>
            </a:r>
            <a:r>
              <a:rPr lang="en-US" dirty="0" smtClean="0"/>
              <a:t>  T 37°C</a:t>
            </a:r>
            <a:endParaRPr lang="en-US" dirty="0" smtClean="0"/>
          </a:p>
          <a:p>
            <a:r>
              <a:rPr lang="en-US" dirty="0" smtClean="0"/>
              <a:t>PR </a:t>
            </a:r>
            <a:r>
              <a:rPr lang="en-US" dirty="0" smtClean="0"/>
              <a:t>110 </a:t>
            </a:r>
            <a:r>
              <a:rPr lang="en-US" dirty="0" smtClean="0"/>
              <a:t>– feeble pulse, CRT &gt;2s</a:t>
            </a:r>
          </a:p>
          <a:p>
            <a:r>
              <a:rPr lang="en-US" dirty="0" smtClean="0"/>
              <a:t>RR 20</a:t>
            </a:r>
          </a:p>
          <a:p>
            <a:r>
              <a:rPr lang="en-US" dirty="0" err="1" smtClean="0"/>
              <a:t>Abd</a:t>
            </a:r>
            <a:r>
              <a:rPr lang="en-US" dirty="0" smtClean="0"/>
              <a:t> – no tenderness</a:t>
            </a:r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38200" y="5105400"/>
            <a:ext cx="746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What is the clinical phase of disease now?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(ICU) – D6 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19100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  <a:gridCol w="838200"/>
                <a:gridCol w="838200"/>
                <a:gridCol w="838200"/>
              </a:tblGrid>
              <a:tr h="6553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2/11 6am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mtClean="0"/>
                    </a:p>
                    <a:p>
                      <a:r>
                        <a:rPr lang="en-US" smtClean="0"/>
                        <a:t>2pm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6pm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3/11</a:t>
                      </a:r>
                    </a:p>
                    <a:p>
                      <a:r>
                        <a:rPr lang="en-US" dirty="0" smtClean="0"/>
                        <a:t>12am</a:t>
                      </a:r>
                      <a:endParaRPr lang="en-US" dirty="0"/>
                    </a:p>
                  </a:txBody>
                  <a:tcPr/>
                </a:tc>
              </a:tr>
              <a:tr h="65532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5.6</a:t>
                      </a:r>
                      <a:endParaRPr lang="en-US" dirty="0"/>
                    </a:p>
                  </a:txBody>
                  <a:tcPr/>
                </a:tc>
              </a:tr>
              <a:tr h="65532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18.1</a:t>
                      </a:r>
                      <a:endParaRPr lang="en-US" dirty="0"/>
                    </a:p>
                  </a:txBody>
                  <a:tcPr/>
                </a:tc>
              </a:tr>
              <a:tr h="65532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47.1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47.7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48.9</a:t>
                      </a:r>
                      <a:endParaRPr lang="en-US" dirty="0"/>
                    </a:p>
                  </a:txBody>
                  <a:tcPr/>
                </a:tc>
              </a:tr>
              <a:tr h="655320">
                <a:tc>
                  <a:txBody>
                    <a:bodyPr/>
                    <a:lstStyle/>
                    <a:p>
                      <a:r>
                        <a:rPr lang="en-US" dirty="0" smtClean="0"/>
                        <a:t>Plate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  <a:tr h="655320">
                <a:tc>
                  <a:txBody>
                    <a:bodyPr/>
                    <a:lstStyle/>
                    <a:p>
                      <a:r>
                        <a:rPr lang="en-US" dirty="0" smtClean="0"/>
                        <a:t>HCO3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IVD 1 pint NS (10mls/kg/hr) for 1 hour (6-7pm)</a:t>
            </a:r>
          </a:p>
          <a:p>
            <a:r>
              <a:rPr lang="en-US" dirty="0" smtClean="0"/>
              <a:t>Then, IVD 420cc/hr (7mls/kg/hr)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3200" dirty="0" smtClean="0">
                <a:solidFill>
                  <a:srgbClr val="FF0000"/>
                </a:solidFill>
              </a:rPr>
              <a:t>Do you transfuse platelets?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438400" y="6172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Admit ICU</a:t>
            </a:r>
            <a:endParaRPr lang="en-US" dirty="0"/>
          </a:p>
        </p:txBody>
      </p:sp>
      <p:sp>
        <p:nvSpPr>
          <p:cNvPr id="11" name="Up Arrow 10"/>
          <p:cNvSpPr/>
          <p:nvPr/>
        </p:nvSpPr>
        <p:spPr>
          <a:xfrm>
            <a:off x="2895600" y="5638800"/>
            <a:ext cx="152400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(ICU) – D7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4am (3/11/10)</a:t>
            </a:r>
          </a:p>
          <a:p>
            <a:pPr lvl="1"/>
            <a:r>
              <a:rPr lang="en-US" dirty="0" smtClean="0"/>
              <a:t>c/o chills</a:t>
            </a:r>
          </a:p>
          <a:p>
            <a:pPr lvl="1"/>
            <a:r>
              <a:rPr lang="en-US" dirty="0" smtClean="0"/>
              <a:t>T 38.1</a:t>
            </a:r>
          </a:p>
          <a:p>
            <a:pPr lvl="1"/>
            <a:r>
              <a:rPr lang="en-US" dirty="0" smtClean="0"/>
              <a:t>PR 140    BP 170/90  CRT 4s</a:t>
            </a:r>
          </a:p>
          <a:p>
            <a:pPr lvl="1"/>
            <a:r>
              <a:rPr lang="en-US" dirty="0" smtClean="0"/>
              <a:t>ABG stat</a:t>
            </a:r>
          </a:p>
          <a:p>
            <a:pPr lvl="2"/>
            <a:r>
              <a:rPr lang="en-US" dirty="0" smtClean="0"/>
              <a:t>ph  7.15  HCO3 9.1  95% on 3LNP  </a:t>
            </a:r>
          </a:p>
          <a:p>
            <a:r>
              <a:rPr lang="en-US" dirty="0" smtClean="0"/>
              <a:t>Electively </a:t>
            </a:r>
            <a:r>
              <a:rPr lang="en-US" dirty="0" err="1" smtClean="0"/>
              <a:t>intubated</a:t>
            </a:r>
            <a:endParaRPr lang="en-US" dirty="0" smtClean="0"/>
          </a:p>
          <a:p>
            <a:r>
              <a:rPr lang="en-US" dirty="0" err="1" smtClean="0"/>
              <a:t>Volumen</a:t>
            </a:r>
            <a:r>
              <a:rPr lang="en-US" dirty="0" smtClean="0"/>
              <a:t> 500cc, then 1 pint HM</a:t>
            </a:r>
          </a:p>
          <a:p>
            <a:r>
              <a:rPr lang="en-US" dirty="0" smtClean="0"/>
              <a:t>I/O : 10678 / 2490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      D7 illness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533400" y="1066800"/>
          <a:ext cx="8229600" cy="3971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55517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2/11</a:t>
                      </a:r>
                    </a:p>
                    <a:p>
                      <a:r>
                        <a:rPr lang="en-US" dirty="0" smtClean="0"/>
                        <a:t>6pm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3/11</a:t>
                      </a:r>
                    </a:p>
                    <a:p>
                      <a:r>
                        <a:rPr lang="en-US" dirty="0" smtClean="0"/>
                        <a:t>12am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4am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6am</a:t>
                      </a:r>
                      <a:endParaRPr lang="en-US" dirty="0"/>
                    </a:p>
                  </a:txBody>
                  <a:tcPr marL="186331" marR="186331"/>
                </a:tc>
              </a:tr>
              <a:tr h="55517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Wbc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4.6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5.6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4.1</a:t>
                      </a:r>
                      <a:endParaRPr lang="en-US" dirty="0"/>
                    </a:p>
                  </a:txBody>
                  <a:tcPr marL="186331" marR="186331"/>
                </a:tc>
              </a:tr>
              <a:tr h="55517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Hb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17.5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18.1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12.6</a:t>
                      </a:r>
                      <a:endParaRPr lang="en-US" dirty="0"/>
                    </a:p>
                  </a:txBody>
                  <a:tcPr marL="186331" marR="186331"/>
                </a:tc>
              </a:tr>
              <a:tr h="55517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Hct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47.7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48.9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36.3</a:t>
                      </a:r>
                      <a:endParaRPr lang="en-US" dirty="0"/>
                    </a:p>
                  </a:txBody>
                  <a:tcPr marL="186331" marR="186331"/>
                </a:tc>
              </a:tr>
              <a:tr h="555171">
                <a:tc>
                  <a:txBody>
                    <a:bodyPr/>
                    <a:lstStyle/>
                    <a:p>
                      <a:r>
                        <a:rPr lang="en-US" dirty="0" smtClean="0"/>
                        <a:t>platelet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186331" marR="186331"/>
                </a:tc>
              </a:tr>
              <a:tr h="555171">
                <a:tc>
                  <a:txBody>
                    <a:bodyPr/>
                    <a:lstStyle/>
                    <a:p>
                      <a:r>
                        <a:rPr lang="en-US" dirty="0" smtClean="0"/>
                        <a:t>HCO3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14.5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14.5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9.1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19.2</a:t>
                      </a:r>
                      <a:endParaRPr lang="en-US" dirty="0"/>
                    </a:p>
                  </a:txBody>
                  <a:tcPr marL="186331" marR="186331"/>
                </a:tc>
              </a:tr>
              <a:tr h="555171">
                <a:tc>
                  <a:txBody>
                    <a:bodyPr/>
                    <a:lstStyle/>
                    <a:p>
                      <a:r>
                        <a:rPr lang="en-US" dirty="0" smtClean="0"/>
                        <a:t>Lactate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1.1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1.6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11.3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2.2</a:t>
                      </a:r>
                      <a:endParaRPr lang="en-US" dirty="0"/>
                    </a:p>
                  </a:txBody>
                  <a:tcPr marL="186331" marR="186331"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324600" y="3048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40 hours </a:t>
            </a:r>
            <a:r>
              <a:rPr lang="en-US" dirty="0" err="1" smtClean="0"/>
              <a:t>deferverscense</a:t>
            </a:r>
            <a:endParaRPr lang="en-US" dirty="0"/>
          </a:p>
        </p:txBody>
      </p:sp>
      <p:sp>
        <p:nvSpPr>
          <p:cNvPr id="8" name="Down Arrow 7"/>
          <p:cNvSpPr/>
          <p:nvPr/>
        </p:nvSpPr>
        <p:spPr>
          <a:xfrm>
            <a:off x="7391400" y="685800"/>
            <a:ext cx="1524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066800" y="5943600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COMMENT ON THE HEMATOCRIT TREND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5562600" y="5410200"/>
            <a:ext cx="152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Intubated</a:t>
            </a:r>
            <a:endParaRPr lang="en-US" dirty="0"/>
          </a:p>
        </p:txBody>
      </p:sp>
      <p:sp>
        <p:nvSpPr>
          <p:cNvPr id="11" name="Up Arrow 10"/>
          <p:cNvSpPr/>
          <p:nvPr/>
        </p:nvSpPr>
        <p:spPr>
          <a:xfrm>
            <a:off x="5867400" y="5181600"/>
            <a:ext cx="304800" cy="152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257800" y="2819400"/>
            <a:ext cx="3124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</a:t>
            </a:r>
            <a:r>
              <a:rPr lang="en-US" dirty="0" smtClean="0"/>
              <a:t>has happened?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What would you do now?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the case definition of probable dengue?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867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      D7 illness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533400" y="1066800"/>
          <a:ext cx="6583680" cy="3971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</a:tblGrid>
              <a:tr h="55517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3/11</a:t>
                      </a:r>
                    </a:p>
                    <a:p>
                      <a:r>
                        <a:rPr lang="en-US" dirty="0" smtClean="0"/>
                        <a:t>6am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8am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12pm</a:t>
                      </a:r>
                      <a:endParaRPr lang="en-US" dirty="0"/>
                    </a:p>
                  </a:txBody>
                  <a:tcPr marL="186331" marR="186331"/>
                </a:tc>
              </a:tr>
              <a:tr h="55517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Wbc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4.1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7.8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6.0</a:t>
                      </a:r>
                      <a:endParaRPr lang="en-US" dirty="0"/>
                    </a:p>
                  </a:txBody>
                  <a:tcPr marL="186331" marR="186331"/>
                </a:tc>
              </a:tr>
              <a:tr h="55517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Hb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12.6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16.4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14.9</a:t>
                      </a:r>
                      <a:endParaRPr lang="en-US" dirty="0"/>
                    </a:p>
                  </a:txBody>
                  <a:tcPr marL="186331" marR="186331"/>
                </a:tc>
              </a:tr>
              <a:tr h="55517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Hct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36.3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46.6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42.3</a:t>
                      </a:r>
                      <a:endParaRPr lang="en-US" dirty="0"/>
                    </a:p>
                  </a:txBody>
                  <a:tcPr marL="186331" marR="186331"/>
                </a:tc>
              </a:tr>
              <a:tr h="555171">
                <a:tc>
                  <a:txBody>
                    <a:bodyPr/>
                    <a:lstStyle/>
                    <a:p>
                      <a:r>
                        <a:rPr lang="en-US" dirty="0" smtClean="0"/>
                        <a:t>platelet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186331" marR="186331"/>
                </a:tc>
              </a:tr>
              <a:tr h="555171">
                <a:tc>
                  <a:txBody>
                    <a:bodyPr/>
                    <a:lstStyle/>
                    <a:p>
                      <a:r>
                        <a:rPr lang="en-US" dirty="0" smtClean="0"/>
                        <a:t>HCO3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19.2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18.3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14.9</a:t>
                      </a:r>
                      <a:endParaRPr lang="en-US" dirty="0"/>
                    </a:p>
                  </a:txBody>
                  <a:tcPr marL="186331" marR="186331"/>
                </a:tc>
              </a:tr>
              <a:tr h="555171">
                <a:tc>
                  <a:txBody>
                    <a:bodyPr/>
                    <a:lstStyle/>
                    <a:p>
                      <a:r>
                        <a:rPr lang="en-US" dirty="0" smtClean="0"/>
                        <a:t>Lactate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2.2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1.9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1.3</a:t>
                      </a:r>
                      <a:endParaRPr lang="en-US" dirty="0"/>
                    </a:p>
                  </a:txBody>
                  <a:tcPr marL="186331" marR="186331"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562600" y="3048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48 hours </a:t>
            </a:r>
            <a:r>
              <a:rPr lang="en-US" dirty="0" err="1" smtClean="0"/>
              <a:t>deferverscense</a:t>
            </a:r>
            <a:r>
              <a:rPr lang="en-US" dirty="0" smtClean="0"/>
              <a:t> at 2pm</a:t>
            </a:r>
            <a:endParaRPr lang="en-US" dirty="0"/>
          </a:p>
        </p:txBody>
      </p:sp>
      <p:sp>
        <p:nvSpPr>
          <p:cNvPr id="8" name="Down Arrow 7"/>
          <p:cNvSpPr/>
          <p:nvPr/>
        </p:nvSpPr>
        <p:spPr>
          <a:xfrm>
            <a:off x="6781800" y="685800"/>
            <a:ext cx="1524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895600" y="54864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Your management</a:t>
            </a:r>
            <a:endParaRPr lang="en-US" dirty="0"/>
          </a:p>
        </p:txBody>
      </p:sp>
      <p:sp>
        <p:nvSpPr>
          <p:cNvPr id="13" name="Up Arrow 12"/>
          <p:cNvSpPr/>
          <p:nvPr/>
        </p:nvSpPr>
        <p:spPr>
          <a:xfrm>
            <a:off x="3581400" y="5181600"/>
            <a:ext cx="228600" cy="304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0"/>
            <a:ext cx="2895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D8 illness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533400" y="1066800"/>
          <a:ext cx="8229600" cy="3971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55517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3/11</a:t>
                      </a:r>
                    </a:p>
                    <a:p>
                      <a:r>
                        <a:rPr lang="en-US" dirty="0" smtClean="0"/>
                        <a:t>4pm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4/11</a:t>
                      </a:r>
                    </a:p>
                    <a:p>
                      <a:r>
                        <a:rPr lang="en-US" dirty="0" smtClean="0"/>
                        <a:t>12am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6am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12pm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6pm</a:t>
                      </a:r>
                      <a:endParaRPr lang="en-US" dirty="0"/>
                    </a:p>
                  </a:txBody>
                  <a:tcPr marL="186331" marR="186331"/>
                </a:tc>
              </a:tr>
              <a:tr h="55517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Wbc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7.8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10.8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12.2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11.4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13.7</a:t>
                      </a:r>
                      <a:endParaRPr lang="en-US" dirty="0"/>
                    </a:p>
                  </a:txBody>
                  <a:tcPr marL="186331" marR="186331"/>
                </a:tc>
              </a:tr>
              <a:tr h="55517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Hb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18.3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17.9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17.0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18.2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16.6</a:t>
                      </a:r>
                      <a:endParaRPr lang="en-US" dirty="0"/>
                    </a:p>
                  </a:txBody>
                  <a:tcPr marL="186331" marR="186331"/>
                </a:tc>
              </a:tr>
              <a:tr h="55517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Hct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52.7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50.8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48.8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51.0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47.1</a:t>
                      </a:r>
                      <a:endParaRPr lang="en-US" dirty="0"/>
                    </a:p>
                  </a:txBody>
                  <a:tcPr marL="186331" marR="186331"/>
                </a:tc>
              </a:tr>
              <a:tr h="555171">
                <a:tc>
                  <a:txBody>
                    <a:bodyPr/>
                    <a:lstStyle/>
                    <a:p>
                      <a:r>
                        <a:rPr lang="en-US" dirty="0" smtClean="0"/>
                        <a:t>platelet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</a:t>
                      </a:r>
                      <a:endParaRPr lang="en-US" dirty="0"/>
                    </a:p>
                  </a:txBody>
                  <a:tcPr marL="186331" marR="186331"/>
                </a:tc>
              </a:tr>
              <a:tr h="555171">
                <a:tc>
                  <a:txBody>
                    <a:bodyPr/>
                    <a:lstStyle/>
                    <a:p>
                      <a:r>
                        <a:rPr lang="en-US" dirty="0" smtClean="0"/>
                        <a:t>HCO3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16.4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13.3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15.2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15.1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17.6</a:t>
                      </a:r>
                      <a:endParaRPr lang="en-US" dirty="0"/>
                    </a:p>
                  </a:txBody>
                  <a:tcPr marL="186331" marR="186331"/>
                </a:tc>
              </a:tr>
              <a:tr h="555171">
                <a:tc>
                  <a:txBody>
                    <a:bodyPr/>
                    <a:lstStyle/>
                    <a:p>
                      <a:r>
                        <a:rPr lang="en-US" dirty="0" smtClean="0"/>
                        <a:t>Lactate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1.7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1.4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1.7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</a:t>
                      </a:r>
                      <a:endParaRPr lang="en-US" dirty="0"/>
                    </a:p>
                  </a:txBody>
                  <a:tcPr marL="186331" marR="186331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85800" y="56388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48 hrs </a:t>
            </a:r>
            <a:r>
              <a:rPr lang="en-US" dirty="0" err="1" smtClean="0"/>
              <a:t>deferverscense</a:t>
            </a:r>
            <a:endParaRPr lang="en-US" dirty="0"/>
          </a:p>
        </p:txBody>
      </p:sp>
      <p:sp>
        <p:nvSpPr>
          <p:cNvPr id="10" name="Up Arrow 9"/>
          <p:cNvSpPr/>
          <p:nvPr/>
        </p:nvSpPr>
        <p:spPr>
          <a:xfrm>
            <a:off x="1828800" y="5181600"/>
            <a:ext cx="304800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419600" y="56388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IV </a:t>
            </a:r>
            <a:r>
              <a:rPr lang="en-US" dirty="0" err="1" smtClean="0"/>
              <a:t>Lasix</a:t>
            </a:r>
            <a:r>
              <a:rPr lang="en-US" dirty="0" smtClean="0"/>
              <a:t> 20mg </a:t>
            </a:r>
            <a:endParaRPr lang="en-US" dirty="0"/>
          </a:p>
        </p:txBody>
      </p:sp>
      <p:sp>
        <p:nvSpPr>
          <p:cNvPr id="17" name="Up Arrow 16"/>
          <p:cNvSpPr/>
          <p:nvPr/>
        </p:nvSpPr>
        <p:spPr>
          <a:xfrm>
            <a:off x="5029200" y="5105400"/>
            <a:ext cx="228600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057400" y="6324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IV </a:t>
            </a:r>
            <a:r>
              <a:rPr lang="en-US" dirty="0" err="1" smtClean="0"/>
              <a:t>Noradr</a:t>
            </a:r>
            <a:r>
              <a:rPr lang="en-US" dirty="0" smtClean="0"/>
              <a:t> started 6pm</a:t>
            </a:r>
            <a:endParaRPr lang="en-US" dirty="0"/>
          </a:p>
        </p:txBody>
      </p:sp>
      <p:sp>
        <p:nvSpPr>
          <p:cNvPr id="19" name="Up Arrow 18"/>
          <p:cNvSpPr/>
          <p:nvPr/>
        </p:nvSpPr>
        <p:spPr>
          <a:xfrm>
            <a:off x="2971800" y="5181600"/>
            <a:ext cx="152400" cy="1143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943600" y="5638800"/>
            <a:ext cx="1447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IV </a:t>
            </a:r>
            <a:r>
              <a:rPr lang="en-US" dirty="0" err="1" smtClean="0"/>
              <a:t>lasix</a:t>
            </a:r>
            <a:r>
              <a:rPr lang="en-US" dirty="0" smtClean="0"/>
              <a:t> 20mg</a:t>
            </a:r>
            <a:endParaRPr lang="en-US" dirty="0"/>
          </a:p>
        </p:txBody>
      </p:sp>
      <p:sp>
        <p:nvSpPr>
          <p:cNvPr id="21" name="Up Arrow 20"/>
          <p:cNvSpPr/>
          <p:nvPr/>
        </p:nvSpPr>
        <p:spPr>
          <a:xfrm>
            <a:off x="6477000" y="5105400"/>
            <a:ext cx="228600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7543800" y="5638800"/>
            <a:ext cx="1219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FIO2 0.6</a:t>
            </a:r>
            <a:endParaRPr lang="en-US" dirty="0"/>
          </a:p>
        </p:txBody>
      </p:sp>
      <p:sp>
        <p:nvSpPr>
          <p:cNvPr id="23" name="Up Arrow 22"/>
          <p:cNvSpPr/>
          <p:nvPr/>
        </p:nvSpPr>
        <p:spPr>
          <a:xfrm>
            <a:off x="8001000" y="5181600"/>
            <a:ext cx="76200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– D8 to D14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IV </a:t>
            </a:r>
            <a:r>
              <a:rPr lang="en-US" dirty="0" err="1" smtClean="0"/>
              <a:t>Cefepime</a:t>
            </a:r>
            <a:r>
              <a:rPr lang="en-US" dirty="0" smtClean="0"/>
              <a:t> started for VAP</a:t>
            </a:r>
          </a:p>
          <a:p>
            <a:pPr lvl="1"/>
            <a:r>
              <a:rPr lang="en-US" dirty="0" smtClean="0"/>
              <a:t>CXR not improving</a:t>
            </a:r>
          </a:p>
          <a:p>
            <a:pPr lvl="1"/>
            <a:r>
              <a:rPr lang="en-US" dirty="0" smtClean="0"/>
              <a:t>Temperature still spiking</a:t>
            </a:r>
          </a:p>
          <a:p>
            <a:pPr lvl="1"/>
            <a:r>
              <a:rPr lang="en-US" dirty="0" err="1" smtClean="0"/>
              <a:t>Noradrenaline</a:t>
            </a:r>
            <a:r>
              <a:rPr lang="en-US" dirty="0" smtClean="0"/>
              <a:t> started</a:t>
            </a:r>
          </a:p>
          <a:p>
            <a:r>
              <a:rPr lang="en-US" dirty="0" smtClean="0"/>
              <a:t>Changed to IV </a:t>
            </a:r>
            <a:r>
              <a:rPr lang="en-US" dirty="0" err="1" smtClean="0"/>
              <a:t>meropenem</a:t>
            </a:r>
            <a:r>
              <a:rPr lang="en-US" dirty="0" smtClean="0"/>
              <a:t> as not improving </a:t>
            </a:r>
          </a:p>
          <a:p>
            <a:r>
              <a:rPr lang="en-US" dirty="0" smtClean="0"/>
              <a:t>BC no growth</a:t>
            </a:r>
          </a:p>
          <a:p>
            <a:r>
              <a:rPr lang="en-US" dirty="0" smtClean="0"/>
              <a:t>De-escalate to IV </a:t>
            </a:r>
            <a:r>
              <a:rPr lang="en-US" dirty="0" err="1" smtClean="0"/>
              <a:t>Cefepime</a:t>
            </a:r>
            <a:r>
              <a:rPr lang="en-US" dirty="0" smtClean="0"/>
              <a:t> (total </a:t>
            </a:r>
            <a:r>
              <a:rPr lang="en-US" dirty="0" err="1" smtClean="0"/>
              <a:t>Ab</a:t>
            </a:r>
            <a:r>
              <a:rPr lang="en-US" dirty="0" smtClean="0"/>
              <a:t> 7 days) </a:t>
            </a:r>
          </a:p>
          <a:p>
            <a:r>
              <a:rPr lang="en-US" dirty="0" err="1" smtClean="0"/>
              <a:t>Extubated</a:t>
            </a:r>
            <a:r>
              <a:rPr lang="en-US" dirty="0" smtClean="0"/>
              <a:t> D 13 illness</a:t>
            </a:r>
          </a:p>
          <a:p>
            <a:r>
              <a:rPr lang="en-US" dirty="0" smtClean="0"/>
              <a:t>Transfer to dengue ward </a:t>
            </a:r>
            <a:r>
              <a:rPr lang="en-US" dirty="0" smtClean="0"/>
              <a:t>D14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    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775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55517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5/11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6/11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7/11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8/11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9/11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10/11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11/11</a:t>
                      </a:r>
                      <a:endParaRPr lang="en-US" dirty="0"/>
                    </a:p>
                  </a:txBody>
                  <a:tcPr marL="186331" marR="186331"/>
                </a:tc>
              </a:tr>
              <a:tr h="55517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Wbc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13.5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5.9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7.4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8.6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9.1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9.6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9.1</a:t>
                      </a:r>
                      <a:endParaRPr lang="en-US" dirty="0"/>
                    </a:p>
                  </a:txBody>
                  <a:tcPr marL="186331" marR="186331"/>
                </a:tc>
              </a:tr>
              <a:tr h="55517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Hb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15.9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15.9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13.9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11.9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12.9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13.5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13.1</a:t>
                      </a:r>
                      <a:endParaRPr lang="en-US" dirty="0"/>
                    </a:p>
                  </a:txBody>
                  <a:tcPr marL="186331" marR="186331"/>
                </a:tc>
              </a:tr>
              <a:tr h="55517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Hct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45.3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44.7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39.7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35.3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38.7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40.5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39.4</a:t>
                      </a:r>
                      <a:endParaRPr lang="en-US" dirty="0"/>
                    </a:p>
                  </a:txBody>
                  <a:tcPr marL="186331" marR="186331"/>
                </a:tc>
              </a:tr>
              <a:tr h="555171">
                <a:tc>
                  <a:txBody>
                    <a:bodyPr/>
                    <a:lstStyle/>
                    <a:p>
                      <a:r>
                        <a:rPr lang="en-US" dirty="0" smtClean="0"/>
                        <a:t>Plat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83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129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150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163</a:t>
                      </a:r>
                      <a:endParaRPr lang="en-US" dirty="0"/>
                    </a:p>
                  </a:txBody>
                  <a:tcPr marL="186331" marR="186331"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905000" y="533400"/>
            <a:ext cx="518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D9 to D15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Patient discharged home well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 37.9</a:t>
            </a:r>
          </a:p>
          <a:p>
            <a:r>
              <a:rPr lang="en-US" dirty="0" smtClean="0"/>
              <a:t>BP 120/80  PR 88  Wt 61kg</a:t>
            </a:r>
          </a:p>
          <a:p>
            <a:r>
              <a:rPr lang="en-US" dirty="0" smtClean="0"/>
              <a:t>Warm peripheries, CRT &lt;2s</a:t>
            </a:r>
          </a:p>
          <a:p>
            <a:r>
              <a:rPr lang="en-US" dirty="0" smtClean="0"/>
              <a:t>Abdomen</a:t>
            </a:r>
          </a:p>
          <a:p>
            <a:pPr lvl="1"/>
            <a:r>
              <a:rPr lang="en-US" dirty="0" smtClean="0"/>
              <a:t>Mild tenderness </a:t>
            </a:r>
            <a:r>
              <a:rPr lang="en-US" dirty="0" err="1" smtClean="0"/>
              <a:t>epigastric</a:t>
            </a:r>
            <a:r>
              <a:rPr lang="en-US" dirty="0" smtClean="0"/>
              <a:t> area</a:t>
            </a:r>
          </a:p>
          <a:p>
            <a:r>
              <a:rPr lang="en-US" dirty="0" smtClean="0"/>
              <a:t>CVS/Lungs/CNS – normal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FBC (31/10/2010)</a:t>
            </a:r>
          </a:p>
          <a:p>
            <a:pPr lvl="1"/>
            <a:r>
              <a:rPr lang="en-US" dirty="0" err="1" smtClean="0"/>
              <a:t>Wbc</a:t>
            </a:r>
            <a:r>
              <a:rPr lang="en-US" dirty="0" smtClean="0"/>
              <a:t> 4.2 (</a:t>
            </a:r>
            <a:r>
              <a:rPr lang="en-US" dirty="0" err="1" smtClean="0"/>
              <a:t>neutrophils</a:t>
            </a:r>
            <a:r>
              <a:rPr lang="en-US" dirty="0" smtClean="0"/>
              <a:t> 74.8%)</a:t>
            </a:r>
          </a:p>
          <a:p>
            <a:pPr lvl="1"/>
            <a:r>
              <a:rPr lang="en-US" dirty="0" err="1" smtClean="0"/>
              <a:t>Hb</a:t>
            </a:r>
            <a:r>
              <a:rPr lang="en-US" dirty="0" smtClean="0"/>
              <a:t> 18.0</a:t>
            </a:r>
          </a:p>
          <a:p>
            <a:pPr lvl="1"/>
            <a:r>
              <a:rPr lang="en-US" dirty="0" err="1" smtClean="0"/>
              <a:t>Hct</a:t>
            </a:r>
            <a:r>
              <a:rPr lang="en-US" dirty="0" smtClean="0"/>
              <a:t> 49.3%</a:t>
            </a:r>
          </a:p>
          <a:p>
            <a:pPr lvl="1"/>
            <a:r>
              <a:rPr lang="en-US" dirty="0" smtClean="0"/>
              <a:t>Platelet 98 </a:t>
            </a:r>
          </a:p>
          <a:p>
            <a:r>
              <a:rPr lang="en-US" dirty="0" err="1" smtClean="0"/>
              <a:t>Creat</a:t>
            </a:r>
            <a:r>
              <a:rPr lang="en-US" dirty="0" smtClean="0"/>
              <a:t> 142  urea 7.7</a:t>
            </a:r>
          </a:p>
          <a:p>
            <a:r>
              <a:rPr lang="en-US" dirty="0" smtClean="0"/>
              <a:t>ALT  75  AST  82  </a:t>
            </a:r>
          </a:p>
          <a:p>
            <a:r>
              <a:rPr lang="en-US" dirty="0" smtClean="0"/>
              <a:t>CK  197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Interpret the investigations results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What is the normal </a:t>
            </a:r>
            <a:r>
              <a:rPr lang="en-US" sz="4400" dirty="0" err="1" smtClean="0">
                <a:solidFill>
                  <a:schemeClr val="tx1"/>
                </a:solidFill>
              </a:rPr>
              <a:t>Hct</a:t>
            </a:r>
            <a:r>
              <a:rPr lang="en-US" sz="4400" dirty="0" smtClean="0">
                <a:solidFill>
                  <a:schemeClr val="tx1"/>
                </a:solidFill>
              </a:rPr>
              <a:t> for male and female?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your </a:t>
            </a:r>
            <a:r>
              <a:rPr lang="en-US" dirty="0" smtClean="0"/>
              <a:t>full diagnosis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would you notify as?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are the warning signs in dengue?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805</TotalTime>
  <Words>1036</Words>
  <Application>Microsoft Office PowerPoint</Application>
  <PresentationFormat>On-screen Show (4:3)</PresentationFormat>
  <Paragraphs>534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Mr MZ</vt:lpstr>
      <vt:lpstr>History</vt:lpstr>
      <vt:lpstr>What is the case definition of probable dengue?</vt:lpstr>
      <vt:lpstr>Examination</vt:lpstr>
      <vt:lpstr>Investigations</vt:lpstr>
      <vt:lpstr>Interpret the investigations results</vt:lpstr>
      <vt:lpstr>What is your full diagnosis?</vt:lpstr>
      <vt:lpstr>What would you notify as?</vt:lpstr>
      <vt:lpstr>What are the warning signs in dengue? </vt:lpstr>
      <vt:lpstr>What is the difference between dengue fever and dengue hemorrhagic fever?</vt:lpstr>
      <vt:lpstr>How much fluid to give?</vt:lpstr>
      <vt:lpstr>Management</vt:lpstr>
      <vt:lpstr>Management</vt:lpstr>
      <vt:lpstr>Progress (D4)</vt:lpstr>
      <vt:lpstr>Progress (D4)</vt:lpstr>
      <vt:lpstr>Progress (D5)</vt:lpstr>
      <vt:lpstr>Progress (D5)</vt:lpstr>
      <vt:lpstr>Progress (D5)</vt:lpstr>
      <vt:lpstr>How much fluid to give?</vt:lpstr>
      <vt:lpstr>Progress (D5)</vt:lpstr>
      <vt:lpstr>Progress (D5)</vt:lpstr>
      <vt:lpstr>Progress (D6)</vt:lpstr>
      <vt:lpstr>Progress (D6)</vt:lpstr>
      <vt:lpstr>Progress (D6)</vt:lpstr>
      <vt:lpstr>Progress (ICU) – D6</vt:lpstr>
      <vt:lpstr>Management (ICU) – D6 </vt:lpstr>
      <vt:lpstr>Progress (ICU) – D7</vt:lpstr>
      <vt:lpstr>      D7 illness</vt:lpstr>
      <vt:lpstr>What has happened?</vt:lpstr>
      <vt:lpstr>      D7 illness</vt:lpstr>
      <vt:lpstr>      D8 illness</vt:lpstr>
      <vt:lpstr>Progress – D8 to D14</vt:lpstr>
      <vt:lpstr>      </vt:lpstr>
      <vt:lpstr>Patient discharged home well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Fever  and headache in pregnancy</dc:title>
  <dc:creator>P Wong</dc:creator>
  <cp:lastModifiedBy>P Wong</cp:lastModifiedBy>
  <cp:revision>86</cp:revision>
  <dcterms:created xsi:type="dcterms:W3CDTF">2011-01-09T02:39:01Z</dcterms:created>
  <dcterms:modified xsi:type="dcterms:W3CDTF">2011-10-08T11:56:53Z</dcterms:modified>
</cp:coreProperties>
</file>